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5" r:id="rId10"/>
    <p:sldId id="263" r:id="rId11"/>
    <p:sldId id="266" r:id="rId12"/>
    <p:sldId id="267" r:id="rId13"/>
    <p:sldId id="268" r:id="rId14"/>
    <p:sldId id="269" r:id="rId15"/>
    <p:sldId id="270" r:id="rId16"/>
    <p:sldId id="272" r:id="rId17"/>
    <p:sldId id="273" r:id="rId18"/>
    <p:sldId id="274" r:id="rId19"/>
    <p:sldId id="275" r:id="rId20"/>
    <p:sldId id="276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868"/>
    <p:restoredTop sz="96208"/>
  </p:normalViewPr>
  <p:slideViewPr>
    <p:cSldViewPr snapToGrid="0" snapToObjects="1">
      <p:cViewPr varScale="1">
        <p:scale>
          <a:sx n="61" d="100"/>
          <a:sy n="61" d="100"/>
        </p:scale>
        <p:origin x="248" y="14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14FF81-9744-BF46-AAD0-D1B1FBE96AF5}" type="datetimeFigureOut">
              <a:rPr lang="en-US" smtClean="0"/>
              <a:t>4/24/21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725AFE-A141-6245-ADDB-0375406D40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2838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725AFE-A141-6245-ADDB-0375406D401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5603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9;p11">
            <a:extLst>
              <a:ext uri="{FF2B5EF4-FFF2-40B4-BE49-F238E27FC236}">
                <a16:creationId xmlns:a16="http://schemas.microsoft.com/office/drawing/2014/main" id="{854A94CA-3189-0A43-9240-839865B22104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l="11767" t="230" r="30886" b="-230"/>
          <a:stretch/>
        </p:blipFill>
        <p:spPr>
          <a:xfrm>
            <a:off x="6520550" y="0"/>
            <a:ext cx="5671450" cy="65916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6508D4C-2523-7441-B307-A6B5FE7FCB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1132" y="1915893"/>
            <a:ext cx="6030168" cy="2867315"/>
          </a:xfrm>
        </p:spPr>
        <p:txBody>
          <a:bodyPr anchor="ctr"/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867E09-5893-5D40-BF48-36FDB301D2B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41132" y="4928747"/>
            <a:ext cx="6030168" cy="942601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Professor Chris </a:t>
            </a:r>
            <a:r>
              <a:rPr lang="en-US" dirty="0" err="1"/>
              <a:t>Callison</a:t>
            </a:r>
            <a:r>
              <a:rPr lang="en-US" dirty="0"/>
              <a:t>-Burch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2B5772E-ECEC-DA40-9BBA-7AEFED2A94C2}"/>
              </a:ext>
            </a:extLst>
          </p:cNvPr>
          <p:cNvGrpSpPr/>
          <p:nvPr userDrawn="1"/>
        </p:nvGrpSpPr>
        <p:grpSpPr>
          <a:xfrm>
            <a:off x="441132" y="802307"/>
            <a:ext cx="4244100" cy="996900"/>
            <a:chOff x="900898" y="880853"/>
            <a:chExt cx="4244100" cy="996900"/>
          </a:xfrm>
        </p:grpSpPr>
        <p:sp>
          <p:nvSpPr>
            <p:cNvPr id="8" name="Google Shape;16;p11">
              <a:extLst>
                <a:ext uri="{FF2B5EF4-FFF2-40B4-BE49-F238E27FC236}">
                  <a16:creationId xmlns:a16="http://schemas.microsoft.com/office/drawing/2014/main" id="{92F8804A-82D5-D54D-944A-43543613A956}"/>
                </a:ext>
              </a:extLst>
            </p:cNvPr>
            <p:cNvSpPr/>
            <p:nvPr userDrawn="1"/>
          </p:nvSpPr>
          <p:spPr>
            <a:xfrm>
              <a:off x="900898" y="880853"/>
              <a:ext cx="4244100" cy="996900"/>
            </a:xfrm>
            <a:prstGeom prst="rect">
              <a:avLst/>
            </a:prstGeom>
            <a:solidFill>
              <a:srgbClr val="FFAE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7;p11">
              <a:extLst>
                <a:ext uri="{FF2B5EF4-FFF2-40B4-BE49-F238E27FC236}">
                  <a16:creationId xmlns:a16="http://schemas.microsoft.com/office/drawing/2014/main" id="{7C6616B2-94D3-FA4B-A454-647FE4C7AE5B}"/>
                </a:ext>
              </a:extLst>
            </p:cNvPr>
            <p:cNvSpPr txBox="1"/>
            <p:nvPr userDrawn="1"/>
          </p:nvSpPr>
          <p:spPr>
            <a:xfrm>
              <a:off x="998308" y="1023996"/>
              <a:ext cx="4049280" cy="8086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-US" sz="2300" dirty="0">
                  <a:latin typeface="Open Sans SemiBold"/>
                  <a:ea typeface="Open Sans SemiBold"/>
                  <a:cs typeface="Open Sans SemiBold"/>
                  <a:sym typeface="Open Sans SemiBold"/>
                </a:rPr>
                <a:t> </a:t>
              </a:r>
              <a:r>
                <a:rPr lang="en-US" sz="2300" i="0" u="none" strike="noStrike" cap="none" dirty="0">
                  <a:latin typeface="Open Sans SemiBold"/>
                  <a:ea typeface="Open Sans SemiBold"/>
                  <a:cs typeface="Open Sans SemiBold"/>
                  <a:sym typeface="Open Sans SemiBold"/>
                </a:rPr>
                <a:t>CIS 421/521:  </a:t>
              </a:r>
              <a:br>
                <a:rPr lang="en-US" sz="2300" i="0" u="none" strike="noStrike" cap="none" dirty="0">
                  <a:latin typeface="Open Sans SemiBold"/>
                  <a:ea typeface="Open Sans SemiBold"/>
                  <a:cs typeface="Open Sans SemiBold"/>
                  <a:sym typeface="Open Sans SemiBold"/>
                </a:rPr>
              </a:br>
              <a:r>
                <a:rPr lang="en-US" sz="2300" i="0" u="none" strike="noStrike" cap="none" dirty="0">
                  <a:latin typeface="Open Sans SemiBold"/>
                  <a:ea typeface="Open Sans SemiBold"/>
                  <a:cs typeface="Open Sans SemiBold"/>
                  <a:sym typeface="Open Sans SemiBold"/>
                </a:rPr>
                <a:t> ARTIFICIAL INTELLIGENCE </a:t>
              </a:r>
              <a:endParaRPr sz="1300" i="0" u="none" strike="noStrike" cap="none" dirty="0">
                <a:latin typeface="Open Sans SemiBold"/>
                <a:ea typeface="Open Sans SemiBold"/>
                <a:cs typeface="Open Sans SemiBold"/>
                <a:sym typeface="Open Sans SemiBold"/>
              </a:endParaRPr>
            </a:p>
          </p:txBody>
        </p:sp>
      </p:grpSp>
      <p:sp>
        <p:nvSpPr>
          <p:cNvPr id="12" name="Google Shape;20;p11">
            <a:extLst>
              <a:ext uri="{FF2B5EF4-FFF2-40B4-BE49-F238E27FC236}">
                <a16:creationId xmlns:a16="http://schemas.microsoft.com/office/drawing/2014/main" id="{AB885C21-D508-9A47-8045-2AF7E72E0B40}"/>
              </a:ext>
            </a:extLst>
          </p:cNvPr>
          <p:cNvSpPr/>
          <p:nvPr userDrawn="1"/>
        </p:nvSpPr>
        <p:spPr>
          <a:xfrm>
            <a:off x="0" y="5915450"/>
            <a:ext cx="12192000" cy="942600"/>
          </a:xfrm>
          <a:prstGeom prst="rect">
            <a:avLst/>
          </a:prstGeom>
          <a:solidFill>
            <a:srgbClr val="370661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" name="Google Shape;21;p11">
            <a:extLst>
              <a:ext uri="{FF2B5EF4-FFF2-40B4-BE49-F238E27FC236}">
                <a16:creationId xmlns:a16="http://schemas.microsoft.com/office/drawing/2014/main" id="{75241C78-4464-2A4B-A643-C40628E43E57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r="-12321"/>
          <a:stretch/>
        </p:blipFill>
        <p:spPr>
          <a:xfrm>
            <a:off x="218075" y="6016887"/>
            <a:ext cx="2244059" cy="695625"/>
          </a:xfrm>
          <a:prstGeom prst="rect">
            <a:avLst/>
          </a:prstGeom>
          <a:noFill/>
          <a:ln>
            <a:noFill/>
          </a:ln>
          <a:effectLst>
            <a:outerShdw blurRad="985838" dist="28575" algn="bl" rotWithShape="0">
              <a:srgbClr val="000000">
                <a:alpha val="85880"/>
              </a:srgbClr>
            </a:outerShdw>
          </a:effectLst>
        </p:spPr>
      </p:pic>
      <p:pic>
        <p:nvPicPr>
          <p:cNvPr id="15" name="Google Shape;22;p11">
            <a:extLst>
              <a:ext uri="{FF2B5EF4-FFF2-40B4-BE49-F238E27FC236}">
                <a16:creationId xmlns:a16="http://schemas.microsoft.com/office/drawing/2014/main" id="{42627C57-D121-9B47-AA2A-BC7AB2E6FB03}"/>
              </a:ext>
            </a:extLst>
          </p:cNvPr>
          <p:cNvPicPr preferRelativeResize="0"/>
          <p:nvPr userDrawn="1"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36596" y="3255529"/>
            <a:ext cx="2242775" cy="3107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229933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26E6A5B-551E-9848-960E-017206F30AC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D7F84F-CD2E-0B47-870B-2622673801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468598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020B61-BA54-414E-8E4C-99C08C12F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A5A07B-6E34-B340-A611-F2555B7426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16673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340F55-1725-704D-A355-35461BB130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2A0353-895D-5C45-9F23-4858B73E6F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287176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C0D993-8708-C748-8BF8-A3020043E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E0E0A7-479C-E440-A318-EF8E770103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048DC8-08CC-804E-992C-59DD487C11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498898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4CF41-2200-D842-B9F9-FF775E43BF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7C93C0-F1D4-D34B-81A7-DA239AE357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3EC002-01DA-1B44-8FBE-E8CAF62F40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8261212-FAAD-F944-BADA-4651FD87400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8542B8E-CD9B-2D40-8BAD-5C6E8609C86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550320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640003-B350-E04A-B763-4329CE8EF2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470018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DE774F-50A5-E14E-AAEC-14855327C1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FC1686-80B3-8A4B-9736-F0316A436B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BCD0AB-9D3A-5C41-8CF6-96FEC7FE57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220680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6F4060-0D54-D247-B80E-D31A33DBC4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1C2D2A0-C12B-DC42-A002-CB51BD7996B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0596B5-0412-8141-B230-2031172B90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89581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92B36F-1BD3-2E41-AED2-D5C919B33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9843E2-A3BD-9340-A2E6-E36B807210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886535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28;p12">
            <a:extLst>
              <a:ext uri="{FF2B5EF4-FFF2-40B4-BE49-F238E27FC236}">
                <a16:creationId xmlns:a16="http://schemas.microsoft.com/office/drawing/2014/main" id="{D565B97B-D174-6041-8128-9644BDEA392B}"/>
              </a:ext>
            </a:extLst>
          </p:cNvPr>
          <p:cNvSpPr/>
          <p:nvPr userDrawn="1"/>
        </p:nvSpPr>
        <p:spPr>
          <a:xfrm>
            <a:off x="0" y="6492554"/>
            <a:ext cx="12192000" cy="371700"/>
          </a:xfrm>
          <a:prstGeom prst="rect">
            <a:avLst/>
          </a:prstGeom>
          <a:solidFill>
            <a:srgbClr val="370661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" name="Google Shape;29;p12">
            <a:extLst>
              <a:ext uri="{FF2B5EF4-FFF2-40B4-BE49-F238E27FC236}">
                <a16:creationId xmlns:a16="http://schemas.microsoft.com/office/drawing/2014/main" id="{BCE5A042-1C99-BF4D-B2B0-CC442047FEFA}"/>
              </a:ext>
            </a:extLst>
          </p:cNvPr>
          <p:cNvPicPr preferRelativeResize="0"/>
          <p:nvPr userDrawn="1"/>
        </p:nvPicPr>
        <p:blipFill rotWithShape="1">
          <a:blip r:embed="rId12">
            <a:alphaModFix/>
          </a:blip>
          <a:srcRect/>
          <a:stretch/>
        </p:blipFill>
        <p:spPr>
          <a:xfrm>
            <a:off x="53875" y="6501549"/>
            <a:ext cx="1780175" cy="3412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1DC393A-D59D-9547-9124-7E756C3F1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9673" y="365125"/>
            <a:ext cx="10954127" cy="7720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3FD086-4C25-CA48-906F-2DB2697E0F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9673" y="1348547"/>
            <a:ext cx="10515600" cy="47938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F1B887-4C7C-6E4A-9988-EDE9C4567C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928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CIS 521/421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BF8E9F-3683-B847-B87A-A5004D7EAE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94925" y="647762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bg1"/>
                </a:solidFill>
              </a:defRPr>
            </a:lvl1pPr>
          </a:lstStyle>
          <a:p>
            <a:fld id="{D19490E2-CA85-C940-B72C-CCD4B452E0DB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1B726FF-CD68-6C4A-97EB-7FBB0885F1DC}"/>
              </a:ext>
            </a:extLst>
          </p:cNvPr>
          <p:cNvGrpSpPr/>
          <p:nvPr userDrawn="1"/>
        </p:nvGrpSpPr>
        <p:grpSpPr>
          <a:xfrm>
            <a:off x="11601300" y="0"/>
            <a:ext cx="593325" cy="3948265"/>
            <a:chOff x="11601300" y="0"/>
            <a:chExt cx="593325" cy="3948265"/>
          </a:xfrm>
        </p:grpSpPr>
        <p:pic>
          <p:nvPicPr>
            <p:cNvPr id="14" name="Google Shape;66;p2">
              <a:extLst>
                <a:ext uri="{FF2B5EF4-FFF2-40B4-BE49-F238E27FC236}">
                  <a16:creationId xmlns:a16="http://schemas.microsoft.com/office/drawing/2014/main" id="{5C25E95F-928A-AA44-9141-A0CD197DE662}"/>
                </a:ext>
              </a:extLst>
            </p:cNvPr>
            <p:cNvPicPr preferRelativeResize="0"/>
            <p:nvPr userDrawn="1"/>
          </p:nvPicPr>
          <p:blipFill rotWithShape="1">
            <a:blip r:embed="rId13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-231"/>
            <a:stretch/>
          </p:blipFill>
          <p:spPr>
            <a:xfrm>
              <a:off x="11603925" y="0"/>
              <a:ext cx="590700" cy="37729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" name="Google Shape;67;p2">
              <a:extLst>
                <a:ext uri="{FF2B5EF4-FFF2-40B4-BE49-F238E27FC236}">
                  <a16:creationId xmlns:a16="http://schemas.microsoft.com/office/drawing/2014/main" id="{5F44F4FB-7E8D-964F-B615-5D01B9861B33}"/>
                </a:ext>
              </a:extLst>
            </p:cNvPr>
            <p:cNvSpPr/>
            <p:nvPr userDrawn="1"/>
          </p:nvSpPr>
          <p:spPr>
            <a:xfrm>
              <a:off x="11601300" y="3745465"/>
              <a:ext cx="590700" cy="202800"/>
            </a:xfrm>
            <a:prstGeom prst="rect">
              <a:avLst/>
            </a:prstGeom>
            <a:solidFill>
              <a:srgbClr val="3706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1A42E8-F234-084A-9923-0DC9FAABB4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361077" y="6501551"/>
            <a:ext cx="8719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accent1"/>
                </a:solidFill>
              </a:defRPr>
            </a:lvl1pPr>
          </a:lstStyle>
          <a:p>
            <a:fld id="{57CDB739-3FE7-304C-9B85-232A9C62DCD3}" type="datetimeFigureOut">
              <a:rPr lang="en-US" smtClean="0"/>
              <a:pPr/>
              <a:t>4/24/21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36226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6" r:id="rId7"/>
    <p:sldLayoutId id="2147483657" r:id="rId8"/>
    <p:sldLayoutId id="2147483658" r:id="rId9"/>
    <p:sldLayoutId id="2147483659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i="0" kern="120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openai.com/blog/emergent-tool-use/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27C86E-9E8B-C44E-9E28-53D304F812C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Course Overview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AFBDBC-AABD-DC4B-BBC9-7C7BE6B4B83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40471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21F447-0B97-7D45-9D5E-0B5A11BEB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179212-B87D-574C-A326-682160BBA9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 descr="Man vs Machine | Kasparov">
            <a:extLst>
              <a:ext uri="{FF2B5EF4-FFF2-40B4-BE49-F238E27FC236}">
                <a16:creationId xmlns:a16="http://schemas.microsoft.com/office/drawing/2014/main" id="{39F4941A-FA2E-DD4F-9D92-256C628B74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1460500"/>
            <a:ext cx="8382000" cy="393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76499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99535D-2345-EE41-90B7-AFEBC3F98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Games: Chess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4723B8-03FC-6C41-B85D-670AE50B74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EECA092-CFCE-614B-99FC-047ED016775A}"/>
              </a:ext>
            </a:extLst>
          </p:cNvPr>
          <p:cNvSpPr/>
          <p:nvPr/>
        </p:nvSpPr>
        <p:spPr>
          <a:xfrm>
            <a:off x="3392375" y="3244334"/>
            <a:ext cx="54072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=KF6sLCeBj0s</a:t>
            </a:r>
          </a:p>
        </p:txBody>
      </p:sp>
    </p:spTree>
    <p:extLst>
      <p:ext uri="{BB962C8B-B14F-4D97-AF65-F5344CB8AC3E}">
        <p14:creationId xmlns:p14="http://schemas.microsoft.com/office/powerpoint/2010/main" val="21576864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AE8DE2-1BB5-0341-9401-BB0761FD6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Games: Go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D66E8A-63DE-F84D-888B-7A381D8450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8BDDBC3-B5BD-4448-BC52-25E41E991346}"/>
              </a:ext>
            </a:extLst>
          </p:cNvPr>
          <p:cNvSpPr/>
          <p:nvPr/>
        </p:nvSpPr>
        <p:spPr>
          <a:xfrm>
            <a:off x="3373940" y="3244334"/>
            <a:ext cx="54441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=8tq1C8spV_g</a:t>
            </a:r>
          </a:p>
        </p:txBody>
      </p:sp>
    </p:spTree>
    <p:extLst>
      <p:ext uri="{BB962C8B-B14F-4D97-AF65-F5344CB8AC3E}">
        <p14:creationId xmlns:p14="http://schemas.microsoft.com/office/powerpoint/2010/main" val="30988504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F9603F-C59E-F046-8EA1-850CF17AC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FA1F39-6768-8147-A52B-49E208361C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6" name="Picture 4" descr="Understanding probability. Finally! | by Michel Kana, Ph.D | Towards Data  Science">
            <a:extLst>
              <a:ext uri="{FF2B5EF4-FFF2-40B4-BE49-F238E27FC236}">
                <a16:creationId xmlns:a16="http://schemas.microsoft.com/office/drawing/2014/main" id="{67F217BD-8F72-974F-9C65-B9B92EC4F3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38023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1F55A-66AD-4C43-95BC-2F73C81BF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F7C257-1D0A-6847-A258-2F3EAE8D65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8" name="Picture 2" descr="Probability Theory Images, Stock Photos &amp; Vectors | Shutterstock">
            <a:extLst>
              <a:ext uri="{FF2B5EF4-FFF2-40B4-BE49-F238E27FC236}">
                <a16:creationId xmlns:a16="http://schemas.microsoft.com/office/drawing/2014/main" id="{75D4D31A-BF15-414B-8495-97094FD4B7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5550" y="1651000"/>
            <a:ext cx="4660900" cy="35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41009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80E6D9-5EF8-C84E-9132-42DB4ACE4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4296D8-336A-0E4C-BAAE-B9BAEEF0B8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42" name="Picture 2" descr="Where Quantum Probability Comes From | Quanta Magazine">
            <a:extLst>
              <a:ext uri="{FF2B5EF4-FFF2-40B4-BE49-F238E27FC236}">
                <a16:creationId xmlns:a16="http://schemas.microsoft.com/office/drawing/2014/main" id="{E85E68F8-195F-5F4A-8DAA-555DF67D58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5" y="0"/>
            <a:ext cx="119697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10825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CD240-4ECC-5E47-9EDD-EE53349D9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Reinforcement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F64E6A-C0B3-A141-8444-0339D735C5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https://openai.com/blog/emergent-tool-use/</a:t>
            </a:r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openai.com</a:t>
            </a:r>
            <a:r>
              <a:rPr lang="en-US" dirty="0"/>
              <a:t>/blog/competitive-self-play/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C37AACD-9964-C248-AB46-A7F00A46A479}"/>
              </a:ext>
            </a:extLst>
          </p:cNvPr>
          <p:cNvSpPr/>
          <p:nvPr/>
        </p:nvSpPr>
        <p:spPr>
          <a:xfrm>
            <a:off x="4102505" y="3244334"/>
            <a:ext cx="39869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youtu.be</a:t>
            </a:r>
            <a:r>
              <a:rPr lang="en-US" dirty="0"/>
              <a:t>/hx_bgoTF7bs?t=11</a:t>
            </a:r>
          </a:p>
        </p:txBody>
      </p:sp>
    </p:spTree>
    <p:extLst>
      <p:ext uri="{BB962C8B-B14F-4D97-AF65-F5344CB8AC3E}">
        <p14:creationId xmlns:p14="http://schemas.microsoft.com/office/powerpoint/2010/main" val="13779662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89ED1-B25B-FB46-A3E3-7DB0CFFBFE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Natural language 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7F24A4-DBAF-B940-96F9-C783AAD81B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338" name="Picture 2" descr="Decoding Voice Assistants for Shopping | by Alex Mari | Medium">
            <a:extLst>
              <a:ext uri="{FF2B5EF4-FFF2-40B4-BE49-F238E27FC236}">
                <a16:creationId xmlns:a16="http://schemas.microsoft.com/office/drawing/2014/main" id="{2BD3A986-A5CF-9747-A242-3F7A9316DC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37177"/>
            <a:ext cx="12192000" cy="6376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06618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EEB482-2CAA-B749-9EEE-718A33BD7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EE1151-8EF0-3A45-AE44-BF81678E02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5362" name="Picture 2" descr="2018 was the year of the voice assistant. So what's next? | WillowTree">
            <a:extLst>
              <a:ext uri="{FF2B5EF4-FFF2-40B4-BE49-F238E27FC236}">
                <a16:creationId xmlns:a16="http://schemas.microsoft.com/office/drawing/2014/main" id="{58A96356-59A1-CF4C-B174-A322B1A011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15975"/>
            <a:ext cx="12192000" cy="5224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66638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BE7CEF-EEB3-744A-99BF-A7F7F674DB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6A1D23-7305-CE4F-B19E-4DA63B70D5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6386" name="Picture 2" descr="Amazon Alexa Voice-Based Assistant Gets a Long-Form Speaking Style |  Technology News">
            <a:extLst>
              <a:ext uri="{FF2B5EF4-FFF2-40B4-BE49-F238E27FC236}">
                <a16:creationId xmlns:a16="http://schemas.microsoft.com/office/drawing/2014/main" id="{115C7421-DC40-3A4B-A2D2-F95A25245D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68934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80DD2-A988-BA46-858C-FC1D1913E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F28CA3-B804-B04E-8D21-9D9B399CD5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The Advantages of Speech Recognition Technology | Sestek Blog">
            <a:extLst>
              <a:ext uri="{FF2B5EF4-FFF2-40B4-BE49-F238E27FC236}">
                <a16:creationId xmlns:a16="http://schemas.microsoft.com/office/drawing/2014/main" id="{142689B8-7581-FC4B-B56F-51E3C6A9DD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5600" y="1206500"/>
            <a:ext cx="8940800" cy="444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87556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47ED1-6381-7043-AB5E-D54C3B3CA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C63E62-A5C2-7944-8E9A-7ED9E1C838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7410" name="Picture 2" descr="Amazon's Alexa Store is now open for anyone to create and publish custom  skills">
            <a:extLst>
              <a:ext uri="{FF2B5EF4-FFF2-40B4-BE49-F238E27FC236}">
                <a16:creationId xmlns:a16="http://schemas.microsoft.com/office/drawing/2014/main" id="{9F1ACCA5-4C84-554C-8BCD-8F46ADFDF6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282700"/>
            <a:ext cx="7620000" cy="429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67194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A7455-0785-E647-9A10-8D34ED79D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91930B-15B0-3846-B3FC-6202C51C89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 descr="How to Generate Structured Data Automatically Using Computer Vision">
            <a:extLst>
              <a:ext uri="{FF2B5EF4-FFF2-40B4-BE49-F238E27FC236}">
                <a16:creationId xmlns:a16="http://schemas.microsoft.com/office/drawing/2014/main" id="{107BC090-03D8-AF4A-A14A-EFF3A5D017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600"/>
            <a:ext cx="12192000" cy="640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4901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50CF3-C2F1-914A-8FAE-4DCF0A7F9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81166A-4ECE-8D4C-812C-8DB8D40340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 descr="Preparing Custom Dataset for Training YOLO Object Detector">
            <a:extLst>
              <a:ext uri="{FF2B5EF4-FFF2-40B4-BE49-F238E27FC236}">
                <a16:creationId xmlns:a16="http://schemas.microsoft.com/office/drawing/2014/main" id="{540D94C8-3908-504E-863F-6B3A2EF243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600"/>
            <a:ext cx="12192000" cy="640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01837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367F1-8972-7948-BE2E-513E650E0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BFF386-1B3E-614A-884C-74B3502822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 descr="Shakey the Robot: the First AI-Based Robot - SRI International">
            <a:extLst>
              <a:ext uri="{FF2B5EF4-FFF2-40B4-BE49-F238E27FC236}">
                <a16:creationId xmlns:a16="http://schemas.microsoft.com/office/drawing/2014/main" id="{8D32C62C-31D9-F248-8A05-8BE88A20C7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8100"/>
            <a:ext cx="12192000" cy="6780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1468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BADEC2-B60A-7345-913D-DB0E4D254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footage of </a:t>
            </a:r>
            <a:r>
              <a:rPr lang="en-US" dirty="0" err="1"/>
              <a:t>Shakey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F9BD06-6B9F-9F4C-A224-EA72D72F93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youtu.be</a:t>
            </a:r>
            <a:r>
              <a:rPr lang="en-US" dirty="0"/>
              <a:t>/GmU7SimFkpU?t=887</a:t>
            </a:r>
          </a:p>
        </p:txBody>
      </p:sp>
    </p:spTree>
    <p:extLst>
      <p:ext uri="{BB962C8B-B14F-4D97-AF65-F5344CB8AC3E}">
        <p14:creationId xmlns:p14="http://schemas.microsoft.com/office/powerpoint/2010/main" val="41681224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2AD93-E012-B14A-9B92-6ED0F81BF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Pictures of A* 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7F9C8F-1069-B549-AABF-A8D7DE0095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www.redblobgames.com</a:t>
            </a:r>
            <a:r>
              <a:rPr lang="en-US" dirty="0"/>
              <a:t>/pathfinding/a-star/</a:t>
            </a:r>
            <a:r>
              <a:rPr lang="en-US" dirty="0" err="1"/>
              <a:t>introduction.html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54389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95AB84-0F86-4842-A25F-0CAC493F6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55B1C3-03D6-3741-B87E-E8A372513D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 descr="AlphaGo | DeepMind">
            <a:extLst>
              <a:ext uri="{FF2B5EF4-FFF2-40B4-BE49-F238E27FC236}">
                <a16:creationId xmlns:a16="http://schemas.microsoft.com/office/drawing/2014/main" id="{267F25A4-2DAA-AB4A-883C-C10F9838A1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CB49025-4983-3044-98AA-E6100B8732BB}"/>
              </a:ext>
            </a:extLst>
          </p:cNvPr>
          <p:cNvSpPr/>
          <p:nvPr/>
        </p:nvSpPr>
        <p:spPr>
          <a:xfrm>
            <a:off x="3048000" y="31058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deepmind.com</a:t>
            </a:r>
            <a:r>
              <a:rPr lang="en-US" dirty="0"/>
              <a:t>/research/case-studies/</a:t>
            </a:r>
            <a:r>
              <a:rPr lang="en-US" dirty="0" err="1"/>
              <a:t>alphago</a:t>
            </a:r>
            <a:r>
              <a:rPr lang="en-US" dirty="0"/>
              <a:t>-the-story-so-far</a:t>
            </a:r>
          </a:p>
        </p:txBody>
      </p:sp>
    </p:spTree>
    <p:extLst>
      <p:ext uri="{BB962C8B-B14F-4D97-AF65-F5344CB8AC3E}">
        <p14:creationId xmlns:p14="http://schemas.microsoft.com/office/powerpoint/2010/main" val="22098500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89DA6D-E4AB-5549-AEE3-E6E9F54CDD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9AE1AD-3E68-FB43-97D5-C2F49ADD57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 descr="Twenty years on from Deep Blue vs Kasparov: how a chess match started the  big data revolution">
            <a:extLst>
              <a:ext uri="{FF2B5EF4-FFF2-40B4-BE49-F238E27FC236}">
                <a16:creationId xmlns:a16="http://schemas.microsoft.com/office/drawing/2014/main" id="{E312514B-3E80-3B48-9508-9A381A68FA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95791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rgbClr val="FFFFFF"/>
      </a:lt1>
      <a:dk2>
        <a:srgbClr val="43454B"/>
      </a:dk2>
      <a:lt2>
        <a:srgbClr val="CECFD2"/>
      </a:lt2>
      <a:accent1>
        <a:srgbClr val="370660"/>
      </a:accent1>
      <a:accent2>
        <a:srgbClr val="FEAD2B"/>
      </a:accent2>
      <a:accent3>
        <a:srgbClr val="7EDBF5"/>
      </a:accent3>
      <a:accent4>
        <a:srgbClr val="EEEFEE"/>
      </a:accent4>
      <a:accent5>
        <a:srgbClr val="5EC0A6"/>
      </a:accent5>
      <a:accent6>
        <a:srgbClr val="D9E8E3"/>
      </a:accent6>
      <a:hlink>
        <a:srgbClr val="C10ADD"/>
      </a:hlink>
      <a:folHlink>
        <a:srgbClr val="7F0088"/>
      </a:folHlink>
    </a:clrScheme>
    <a:fontScheme name="Test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2A3AE6D4-F60F-934F-B8CF-7A97183D75B5}" vid="{381CBE7C-12CD-2C48-9C45-29B581580EE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1168</TotalTime>
  <Words>123</Words>
  <Application>Microsoft Macintosh PowerPoint</Application>
  <PresentationFormat>Widescreen</PresentationFormat>
  <Paragraphs>17</Paragraphs>
  <Slides>20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Calibri</vt:lpstr>
      <vt:lpstr>Open Sans</vt:lpstr>
      <vt:lpstr>Open Sans SemiBold</vt:lpstr>
      <vt:lpstr>Office Theme</vt:lpstr>
      <vt:lpstr>Course Overview</vt:lpstr>
      <vt:lpstr>PowerPoint Presentation</vt:lpstr>
      <vt:lpstr>PowerPoint Presentation</vt:lpstr>
      <vt:lpstr>PowerPoint Presentation</vt:lpstr>
      <vt:lpstr>PowerPoint Presentation</vt:lpstr>
      <vt:lpstr>Video footage of Shakey</vt:lpstr>
      <vt:lpstr>Pictures of A* search</vt:lpstr>
      <vt:lpstr>PowerPoint Presentation</vt:lpstr>
      <vt:lpstr>PowerPoint Presentation</vt:lpstr>
      <vt:lpstr>PowerPoint Presentation</vt:lpstr>
      <vt:lpstr>Games: Chess</vt:lpstr>
      <vt:lpstr>Games: Go </vt:lpstr>
      <vt:lpstr>Probability</vt:lpstr>
      <vt:lpstr>PowerPoint Presentation</vt:lpstr>
      <vt:lpstr>PowerPoint Presentation</vt:lpstr>
      <vt:lpstr>Reinforcement learning</vt:lpstr>
      <vt:lpstr>Natural language processing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Course Overview</dc:title>
  <dc:creator>Callison-Burch, Christopher</dc:creator>
  <cp:lastModifiedBy>Callison-Burch, Christopher</cp:lastModifiedBy>
  <cp:revision>6</cp:revision>
  <dcterms:created xsi:type="dcterms:W3CDTF">2021-04-24T19:00:49Z</dcterms:created>
  <dcterms:modified xsi:type="dcterms:W3CDTF">2021-04-25T14:29:39Z</dcterms:modified>
</cp:coreProperties>
</file>